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1" r:id="rId4"/>
    <p:sldId id="265" r:id="rId5"/>
    <p:sldId id="260" r:id="rId6"/>
    <p:sldId id="267" r:id="rId7"/>
    <p:sldId id="259" r:id="rId8"/>
    <p:sldId id="262" r:id="rId9"/>
    <p:sldId id="270" r:id="rId10"/>
    <p:sldId id="269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88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9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15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3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6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55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29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5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82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7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50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5469-5E89-48DB-9164-333284F77B92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AFB4-435A-4A41-A083-1D64E80E5D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46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6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rmAutofit/>
          </a:bodyPr>
          <a:lstStyle/>
          <a:p>
            <a:r>
              <a:rPr lang="ru-RU" altLang="ru-RU" sz="3200" b="1" dirty="0" smtClean="0"/>
              <a:t>СПАСИБО ЗА ВНИМАНИЕ!</a:t>
            </a:r>
            <a:r>
              <a:rPr lang="ru-RU" altLang="ru-RU" sz="3200" dirty="0" smtClean="0"/>
              <a:t> </a:t>
            </a:r>
            <a:endParaRPr lang="ru-RU" altLang="ru-RU" sz="3200" dirty="0"/>
          </a:p>
        </p:txBody>
      </p:sp>
    </p:spTree>
    <p:extLst>
      <p:ext uri="{BB962C8B-B14F-4D97-AF65-F5344CB8AC3E}">
        <p14:creationId xmlns:p14="http://schemas.microsoft.com/office/powerpoint/2010/main" val="186672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6995120" cy="868958"/>
          </a:xfrm>
        </p:spPr>
        <p:txBody>
          <a:bodyPr/>
          <a:lstStyle/>
          <a:p>
            <a:r>
              <a:rPr lang="en-US" dirty="0" smtClean="0"/>
              <a:t>KANTEMIR</a:t>
            </a:r>
            <a:endParaRPr lang="ru-RU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99592" y="1556792"/>
            <a:ext cx="6911999" cy="40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ru-RU" altLang="ru-RU" sz="1800" dirty="0" smtClean="0"/>
          </a:p>
          <a:p>
            <a:pPr>
              <a:lnSpc>
                <a:spcPct val="80000"/>
              </a:lnSpc>
            </a:pPr>
            <a:r>
              <a:rPr lang="ru-RU" altLang="ru-RU" sz="1800" dirty="0" smtClean="0"/>
              <a:t>«</a:t>
            </a:r>
            <a:r>
              <a:rPr lang="en-US" altLang="ru-RU" sz="1800" dirty="0" err="1"/>
              <a:t>Kantemir</a:t>
            </a:r>
            <a:r>
              <a:rPr lang="en-US" altLang="ru-RU" sz="1800" dirty="0"/>
              <a:t> </a:t>
            </a:r>
            <a:r>
              <a:rPr lang="ru-RU" altLang="ru-RU" sz="1800" dirty="0" smtClean="0"/>
              <a:t>» - </a:t>
            </a:r>
            <a:r>
              <a:rPr lang="en-US" altLang="ru-RU" sz="1800" dirty="0" smtClean="0"/>
              <a:t> </a:t>
            </a:r>
            <a:r>
              <a:rPr lang="ru-RU" altLang="ru-RU" sz="1800" dirty="0" smtClean="0"/>
              <a:t>новое  вино завода «АГРО-ЮГ» вызвавшее резонанс среди </a:t>
            </a:r>
            <a:r>
              <a:rPr lang="ru-RU" altLang="ru-RU" sz="1800" dirty="0" err="1" smtClean="0"/>
              <a:t>сомелье</a:t>
            </a:r>
            <a:r>
              <a:rPr lang="ru-RU" altLang="ru-RU" sz="1800" dirty="0" smtClean="0"/>
              <a:t> и винных экспертов Украины своими органолептическими характеристиками.</a:t>
            </a:r>
            <a:r>
              <a:rPr lang="uk-UA" altLang="ru-RU" sz="1800" dirty="0" smtClean="0"/>
              <a:t> </a:t>
            </a:r>
          </a:p>
          <a:p>
            <a:pPr marL="0" indent="0">
              <a:lnSpc>
                <a:spcPct val="80000"/>
              </a:lnSpc>
              <a:buNone/>
            </a:pPr>
            <a:endParaRPr lang="uk-UA" altLang="ru-RU" sz="1800" dirty="0" smtClean="0"/>
          </a:p>
          <a:p>
            <a:pPr>
              <a:lnSpc>
                <a:spcPct val="80000"/>
              </a:lnSpc>
            </a:pPr>
            <a:r>
              <a:rPr lang="uk-UA" altLang="ru-RU" sz="1800" dirty="0" smtClean="0"/>
              <a:t>Строгий контроль на </a:t>
            </a:r>
            <a:r>
              <a:rPr lang="uk-UA" altLang="ru-RU" sz="1800" dirty="0" err="1" smtClean="0"/>
              <a:t>всех</a:t>
            </a:r>
            <a:r>
              <a:rPr lang="uk-UA" altLang="ru-RU" sz="1800" dirty="0" smtClean="0"/>
              <a:t> </a:t>
            </a:r>
            <a:r>
              <a:rPr lang="ru-RU" altLang="ru-RU" sz="1800" dirty="0" smtClean="0"/>
              <a:t>э</a:t>
            </a:r>
            <a:r>
              <a:rPr lang="uk-UA" altLang="ru-RU" sz="1800" dirty="0" err="1" smtClean="0"/>
              <a:t>тапах</a:t>
            </a:r>
            <a:r>
              <a:rPr lang="uk-UA" altLang="ru-RU" sz="1800" dirty="0" smtClean="0"/>
              <a:t>  </a:t>
            </a:r>
            <a:r>
              <a:rPr lang="uk-UA" altLang="ru-RU" sz="1800" dirty="0" err="1" smtClean="0"/>
              <a:t>производства</a:t>
            </a:r>
            <a:r>
              <a:rPr lang="uk-UA" altLang="ru-RU" sz="1800" dirty="0" smtClean="0"/>
              <a:t>, </a:t>
            </a:r>
            <a:r>
              <a:rPr lang="ru-RU" altLang="ru-RU" sz="1800" dirty="0" smtClean="0"/>
              <a:t>использование подлинных по зональности сортов винограда, разлив и </a:t>
            </a:r>
            <a:r>
              <a:rPr lang="ru-RU" altLang="ru-RU" sz="1800" dirty="0" err="1" smtClean="0"/>
              <a:t>бутылирование</a:t>
            </a:r>
            <a:r>
              <a:rPr lang="ru-RU" altLang="ru-RU" sz="1800" dirty="0" smtClean="0"/>
              <a:t> исключительно  под контролем и в соответствии  с международными стандартами  производства. </a:t>
            </a:r>
          </a:p>
          <a:p>
            <a:pPr>
              <a:lnSpc>
                <a:spcPct val="80000"/>
              </a:lnSpc>
            </a:pPr>
            <a:r>
              <a:rPr lang="ru-RU" altLang="ru-RU" sz="1800" dirty="0" smtClean="0"/>
              <a:t>ТМ </a:t>
            </a:r>
            <a:r>
              <a:rPr lang="en-US" sz="1800" dirty="0" err="1"/>
              <a:t>Kantemir</a:t>
            </a:r>
            <a:r>
              <a:rPr lang="ru-RU" sz="1800" dirty="0"/>
              <a:t> </a:t>
            </a:r>
            <a:r>
              <a:rPr lang="ru-RU" altLang="ru-RU" sz="1800" dirty="0" smtClean="0"/>
              <a:t>обеспечивает постоянно высокое качество, создавая стандарты качества   украинского  вина.</a:t>
            </a:r>
            <a:endParaRPr lang="uk-UA" alt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3486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6995120" cy="868958"/>
          </a:xfrm>
        </p:spPr>
        <p:txBody>
          <a:bodyPr/>
          <a:lstStyle/>
          <a:p>
            <a:r>
              <a:rPr lang="en-US" dirty="0" smtClean="0"/>
              <a:t>KANTEMIR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1412775"/>
            <a:ext cx="83529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Винзавод  "АГРО-ЮГ"  берет начало от сельскохозяйственной колонии, основанной в 1927 году французским фондом "ICA" на территории </a:t>
            </a:r>
            <a:r>
              <a:rPr lang="ru-RU" dirty="0" smtClean="0"/>
              <a:t>Бессарабии.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В 1926 году группа французских агрономов объехала почти всю Бессарабию в поисках  лучших районов для виноградарства. Они выбрали место недалеко от города </a:t>
            </a:r>
            <a:r>
              <a:rPr lang="ru-RU" dirty="0" err="1"/>
              <a:t>Каушан</a:t>
            </a:r>
            <a:r>
              <a:rPr lang="ru-RU" dirty="0"/>
              <a:t>, которое назвали "идеальным участком". </a:t>
            </a:r>
          </a:p>
          <a:p>
            <a:r>
              <a:rPr lang="ru-RU" dirty="0"/>
              <a:t>Фонд построил деревню и винзавод, оснащенный по последнему слову техники того времени. </a:t>
            </a:r>
            <a:r>
              <a:rPr lang="ru-RU" dirty="0" smtClean="0"/>
              <a:t>Вокруг </a:t>
            </a:r>
            <a:r>
              <a:rPr lang="ru-RU" dirty="0"/>
              <a:t>деревни были заложены 52 га виноградников европейских сортов. В течение всего нескольких лет колония стала одним из самых процветающих сел Бессарабии, и ее вина поставлялись по всей Европе, включая Францию. </a:t>
            </a:r>
          </a:p>
          <a:p>
            <a:r>
              <a:rPr lang="ru-RU" dirty="0"/>
              <a:t>	В 1997-2000 </a:t>
            </a:r>
            <a:r>
              <a:rPr lang="en-US" dirty="0" smtClean="0"/>
              <a:t> </a:t>
            </a:r>
            <a:r>
              <a:rPr lang="ru-RU" smtClean="0"/>
              <a:t>завод стал </a:t>
            </a:r>
            <a:r>
              <a:rPr lang="ru-RU" dirty="0"/>
              <a:t>одной из первых частных винодельческих компаний в Украине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Сейчас это современный винодельческий комплекс, крупнейший  в своем регионе, оснащенный  современным Европейским оборудованием, является одной из лучших баз для производства вин в Украине.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6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6635080" cy="86895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KANTEMIR</a:t>
            </a:r>
            <a:endParaRPr lang="ru-RU" sz="4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4048" y="76470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smtClean="0">
                <a:latin typeface="Mistral" panose="03090702030407020403" pitchFamily="66" charset="0"/>
              </a:rPr>
              <a:t>      </a:t>
            </a:r>
            <a:r>
              <a:rPr lang="ru-RU" altLang="ru-RU" sz="2400" dirty="0" err="1" smtClean="0">
                <a:latin typeface="Mistral" panose="03090702030407020403" pitchFamily="66" charset="0"/>
              </a:rPr>
              <a:t>Досвід</a:t>
            </a:r>
            <a:r>
              <a:rPr lang="ru-RU" altLang="ru-RU" sz="2400" dirty="0" smtClean="0">
                <a:latin typeface="Mistral" panose="03090702030407020403" pitchFamily="66" charset="0"/>
              </a:rPr>
              <a:t> </a:t>
            </a:r>
            <a:r>
              <a:rPr lang="ru-RU" altLang="ru-RU" sz="2400" dirty="0" err="1">
                <a:latin typeface="Mistral" panose="03090702030407020403" pitchFamily="66" charset="0"/>
              </a:rPr>
              <a:t>Європи</a:t>
            </a:r>
            <a:r>
              <a:rPr lang="ru-RU" altLang="ru-RU" sz="2400" dirty="0">
                <a:latin typeface="Mistral" panose="03090702030407020403" pitchFamily="66" charset="0"/>
              </a:rPr>
              <a:t>-Душа </a:t>
            </a:r>
            <a:r>
              <a:rPr lang="ru-RU" altLang="ru-RU" sz="2400" dirty="0" err="1">
                <a:latin typeface="Mistral" panose="03090702030407020403" pitchFamily="66" charset="0"/>
              </a:rPr>
              <a:t>України</a:t>
            </a:r>
            <a:endParaRPr lang="ru-RU" sz="2400" dirty="0">
              <a:latin typeface="Mistral" panose="03090702030407020403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59796"/>
            <a:ext cx="1055248" cy="420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69288"/>
            <a:ext cx="1060308" cy="42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13349"/>
            <a:ext cx="1063461" cy="42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65263"/>
            <a:ext cx="1088061" cy="42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42" y="1641118"/>
            <a:ext cx="1029090" cy="429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65263"/>
            <a:ext cx="973082" cy="421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9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229600" cy="1143000"/>
          </a:xfrm>
        </p:spPr>
        <p:txBody>
          <a:bodyPr/>
          <a:lstStyle/>
          <a:p>
            <a:r>
              <a:rPr lang="ru-RU" altLang="ru-RU" sz="2400" b="1" dirty="0"/>
              <a:t>Что создает неповторимый стиль </a:t>
            </a:r>
            <a:r>
              <a:rPr lang="ru-RU" altLang="ru-RU" sz="2400" b="1" dirty="0" smtClean="0"/>
              <a:t>КА</a:t>
            </a:r>
            <a:r>
              <a:rPr lang="en-US" altLang="ru-RU" sz="2400" b="1" dirty="0" err="1" smtClean="0"/>
              <a:t>NTEMIRa</a:t>
            </a:r>
            <a:r>
              <a:rPr lang="ru-RU" altLang="ru-RU" sz="2400" b="1" dirty="0" smtClean="0"/>
              <a:t>?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323528" y="1340768"/>
            <a:ext cx="8280920" cy="47901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80000"/>
              </a:lnSpc>
            </a:pPr>
            <a:r>
              <a:rPr lang="ru-RU" altLang="ru-RU" sz="1400" b="1" u="sng" dirty="0" smtClean="0"/>
              <a:t>Уникальный </a:t>
            </a:r>
            <a:r>
              <a:rPr lang="ru-RU" altLang="ru-RU" sz="1400" b="1" u="sng" dirty="0"/>
              <a:t>ступенчатый </a:t>
            </a:r>
            <a:r>
              <a:rPr lang="ru-RU" altLang="ru-RU" sz="1400" b="1" u="sng" dirty="0" err="1" smtClean="0"/>
              <a:t>терруар</a:t>
            </a:r>
            <a:r>
              <a:rPr lang="en-US" altLang="ru-RU" sz="1400" b="1" u="sng" dirty="0" smtClean="0"/>
              <a:t> ( </a:t>
            </a:r>
            <a:r>
              <a:rPr lang="ru-RU" sz="1400" b="1" dirty="0" err="1" smtClean="0"/>
              <a:t>Терруар</a:t>
            </a:r>
            <a:r>
              <a:rPr lang="ru-RU" sz="1400" b="1" dirty="0" smtClean="0"/>
              <a:t>  </a:t>
            </a:r>
            <a:r>
              <a:rPr lang="ru-RU" sz="1400" b="1" dirty="0"/>
              <a:t>―  это сочетание природных условий, в которых растёт виноград</a:t>
            </a:r>
            <a:r>
              <a:rPr lang="ru-RU" sz="1400" b="1" dirty="0" smtClean="0"/>
              <a:t>.</a:t>
            </a:r>
            <a:r>
              <a:rPr lang="ru-RU" sz="1400" dirty="0"/>
              <a:t> </a:t>
            </a:r>
            <a:r>
              <a:rPr lang="en-US" sz="1400" dirty="0" smtClean="0"/>
              <a:t>)</a:t>
            </a:r>
            <a:r>
              <a:rPr lang="ru-RU" sz="1400" dirty="0" smtClean="0"/>
              <a:t>Современный </a:t>
            </a:r>
            <a:r>
              <a:rPr lang="ru-RU" sz="1400" dirty="0"/>
              <a:t>стиль производства вин направлен на то, чтобы выявлять уникальные свойства, которые дает вину </a:t>
            </a:r>
            <a:r>
              <a:rPr lang="ru-RU" sz="1400" dirty="0" err="1"/>
              <a:t>терруар</a:t>
            </a:r>
            <a:r>
              <a:rPr lang="ru-RU" sz="1400" dirty="0"/>
              <a:t>.</a:t>
            </a:r>
            <a:endParaRPr lang="ru-RU" altLang="ru-RU" sz="1400" b="1" u="sng" dirty="0">
              <a:solidFill>
                <a:srgbClr val="FF000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ru-RU" altLang="ru-RU" sz="1400" dirty="0" smtClean="0"/>
          </a:p>
          <a:p>
            <a:pPr marL="533400" indent="-533400">
              <a:lnSpc>
                <a:spcPct val="80000"/>
              </a:lnSpc>
            </a:pPr>
            <a:r>
              <a:rPr lang="ru-RU" altLang="ru-RU" sz="1800" dirty="0" smtClean="0"/>
              <a:t>Вино  - это продукт местности, поэтому для создания качественных  вин очень важно учитывать специфику виноградника: комбинацию почв, климатических факторов, сортов винограда.  </a:t>
            </a:r>
            <a:endParaRPr lang="en-US" altLang="ru-RU" sz="1800" dirty="0" smtClean="0"/>
          </a:p>
          <a:p>
            <a:r>
              <a:rPr lang="ru-RU" sz="1800" dirty="0" smtClean="0"/>
              <a:t>Бассейн </a:t>
            </a:r>
            <a:r>
              <a:rPr lang="ru-RU" sz="1800" dirty="0"/>
              <a:t>реки </a:t>
            </a:r>
            <a:r>
              <a:rPr lang="en-US" sz="1800" dirty="0" err="1" smtClean="0"/>
              <a:t>Kantemir</a:t>
            </a:r>
            <a:r>
              <a:rPr lang="ru-RU" sz="1800" dirty="0"/>
              <a:t> </a:t>
            </a:r>
            <a:r>
              <a:rPr lang="ru-RU" sz="1800" dirty="0" smtClean="0"/>
              <a:t>сложен </a:t>
            </a:r>
            <a:r>
              <a:rPr lang="ru-RU" sz="1800" dirty="0"/>
              <a:t>третичными морскими отложениями:  ракушечными известняками с примесью глин и песков. Почвы расположенных поблизости виноградников обогащаются полезными элементами из русла Кантемира, даря обильный урожай уникальных сочных ягод для производства вина </a:t>
            </a:r>
            <a:r>
              <a:rPr lang="en-US" sz="1800" dirty="0" err="1"/>
              <a:t>Kantemir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r>
              <a:rPr lang="ru-RU" altLang="ru-RU" sz="1800" dirty="0"/>
              <a:t>З</a:t>
            </a:r>
            <a:r>
              <a:rPr lang="ru-RU" altLang="ru-RU" sz="1800" dirty="0" smtClean="0"/>
              <a:t>десь </a:t>
            </a:r>
            <a:r>
              <a:rPr lang="ru-RU" altLang="ru-RU" sz="1800" dirty="0"/>
              <a:t>,в</a:t>
            </a:r>
            <a:r>
              <a:rPr lang="ru-RU" sz="1800" dirty="0"/>
              <a:t> самом экологически чистом регионе Украины, на террасах, расположенных на разных высотах мы выращиваем наши виноградинки</a:t>
            </a:r>
            <a:r>
              <a:rPr lang="ru-RU" sz="1800" dirty="0" smtClean="0"/>
              <a:t>.</a:t>
            </a:r>
            <a:r>
              <a:rPr lang="ru-RU" sz="1800" dirty="0"/>
              <a:t> </a:t>
            </a:r>
            <a:endParaRPr lang="ru-RU" sz="1800" dirty="0" smtClean="0"/>
          </a:p>
          <a:p>
            <a:r>
              <a:rPr lang="ru-RU" sz="1800" dirty="0" smtClean="0"/>
              <a:t>Местность </a:t>
            </a:r>
            <a:r>
              <a:rPr lang="ru-RU" sz="1800" dirty="0"/>
              <a:t>произрастания винограда условно можно поделить на три части, отличающие друг от друга высотой над уровнем моря. Условно, это некие ступени, поднимающиеся на юг, на которых произрастает виноград. </a:t>
            </a:r>
            <a:endParaRPr lang="ru-RU" sz="1800" dirty="0" smtClean="0"/>
          </a:p>
          <a:p>
            <a:r>
              <a:rPr lang="ru-RU" sz="1800" dirty="0" smtClean="0"/>
              <a:t>Удивительно</a:t>
            </a:r>
            <a:r>
              <a:rPr lang="ru-RU" sz="1800" dirty="0"/>
              <a:t>, что  один и тот же сорт винограда, высаженный на разной высоте,  в итоге приобретает разные свойства по кислотности и содержанию сахара. В процессе купажирования смешивается виноградное сусло с разных участков и рождается самобытное неповторимое вино. 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4207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229600" cy="1143000"/>
          </a:xfrm>
        </p:spPr>
        <p:txBody>
          <a:bodyPr/>
          <a:lstStyle/>
          <a:p>
            <a:r>
              <a:rPr lang="ru-RU" altLang="ru-RU" sz="2400" b="1" dirty="0"/>
              <a:t>Что создает неповторимый стиль </a:t>
            </a:r>
            <a:r>
              <a:rPr lang="ru-RU" altLang="ru-RU" sz="2400" b="1" dirty="0" smtClean="0"/>
              <a:t>КА</a:t>
            </a:r>
            <a:r>
              <a:rPr lang="en-US" altLang="ru-RU" sz="2400" b="1" dirty="0" err="1" smtClean="0"/>
              <a:t>NTEMIRa</a:t>
            </a:r>
            <a:r>
              <a:rPr lang="ru-RU" altLang="ru-RU" sz="2400" b="1" dirty="0" smtClean="0"/>
              <a:t>?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323528" y="1340768"/>
            <a:ext cx="8280920" cy="4790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80000"/>
              </a:lnSpc>
            </a:pPr>
            <a:endParaRPr lang="ru-RU" altLang="ru-RU" sz="1400" dirty="0" smtClean="0"/>
          </a:p>
          <a:p>
            <a:r>
              <a:rPr lang="ru-RU" sz="1800" b="1" dirty="0"/>
              <a:t>Выгодное соседство </a:t>
            </a:r>
            <a:endParaRPr lang="ru-RU" sz="1800" dirty="0"/>
          </a:p>
          <a:p>
            <a:r>
              <a:rPr lang="ru-RU" sz="1800" dirty="0"/>
              <a:t>Виноградники расположены в окружении фруктовых садов, лугов с горными травами, соответственно, виноградные ягоды приобретают ярко выраженные ароматы окружающей растительности, что придает вину ни с чем несравнимый букет, присущий только этой местности. </a:t>
            </a:r>
          </a:p>
          <a:p>
            <a:r>
              <a:rPr lang="ru-RU" sz="1800" dirty="0"/>
              <a:t> </a:t>
            </a:r>
          </a:p>
          <a:p>
            <a:r>
              <a:rPr lang="ru-RU" sz="1800" b="1" dirty="0"/>
              <a:t>Произрастание виноградников в самом экологически чистом регионе Украины и применение подходов органического виноградарства </a:t>
            </a:r>
            <a:r>
              <a:rPr lang="ru-RU" sz="1800" dirty="0"/>
              <a:t>обеспечивают выращивание</a:t>
            </a:r>
            <a:r>
              <a:rPr lang="ru-RU" sz="1800" b="1" dirty="0"/>
              <a:t> </a:t>
            </a:r>
            <a:r>
              <a:rPr lang="ru-RU" sz="1800" dirty="0"/>
              <a:t>натуральных и вкусных солнечных ягод для производства </a:t>
            </a:r>
            <a:r>
              <a:rPr lang="ru-RU" sz="1800" dirty="0" smtClean="0"/>
              <a:t>вин</a:t>
            </a:r>
            <a:r>
              <a:rPr lang="en-US" sz="1800" dirty="0"/>
              <a:t> </a:t>
            </a:r>
            <a:r>
              <a:rPr lang="en-US" sz="1800" dirty="0" err="1"/>
              <a:t>Kantemir</a:t>
            </a:r>
            <a:r>
              <a:rPr lang="ru-RU" sz="1800" dirty="0" smtClean="0"/>
              <a:t>.</a:t>
            </a:r>
            <a:endParaRPr lang="ru-RU" sz="1800" dirty="0"/>
          </a:p>
          <a:p>
            <a:endParaRPr lang="en-US" sz="1800" dirty="0" smtClean="0"/>
          </a:p>
          <a:p>
            <a:r>
              <a:rPr lang="ru-RU" sz="1800" dirty="0" smtClean="0"/>
              <a:t>Благодаря особым климатическим условиям, вина </a:t>
            </a:r>
            <a:r>
              <a:rPr lang="en-US" sz="1800" dirty="0" err="1" smtClean="0"/>
              <a:t>Kantemir</a:t>
            </a:r>
            <a:r>
              <a:rPr lang="ru-RU" sz="1800" dirty="0" smtClean="0"/>
              <a:t>. получаются полными и округлыми. Виноделы говорят, что «вино имеет тело», с характерной свежестью во вкусе. В каждом бокале можно ощутить связь времен и незыблемые украинские традиции.</a:t>
            </a:r>
          </a:p>
          <a:p>
            <a:pPr marL="533400" indent="-533400">
              <a:lnSpc>
                <a:spcPct val="80000"/>
              </a:lnSpc>
            </a:pP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190938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01824"/>
            <a:ext cx="8229600" cy="1143000"/>
          </a:xfrm>
        </p:spPr>
        <p:txBody>
          <a:bodyPr/>
          <a:lstStyle/>
          <a:p>
            <a:r>
              <a:rPr lang="ru-RU" altLang="ru-RU" sz="2400" b="1" dirty="0"/>
              <a:t>Что создает неповторимый стиль </a:t>
            </a:r>
            <a:r>
              <a:rPr lang="ru-RU" altLang="ru-RU" sz="2400" b="1" dirty="0" smtClean="0"/>
              <a:t>КА</a:t>
            </a:r>
            <a:r>
              <a:rPr lang="en-US" altLang="ru-RU" sz="2400" b="1" dirty="0" err="1" smtClean="0"/>
              <a:t>NTEMIRa</a:t>
            </a:r>
            <a:r>
              <a:rPr lang="ru-RU" altLang="ru-RU" sz="2400" b="1" dirty="0" smtClean="0"/>
              <a:t>?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3568" y="1824648"/>
            <a:ext cx="7618040" cy="428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80000"/>
              </a:lnSpc>
            </a:pPr>
            <a:r>
              <a:rPr lang="ru-RU" altLang="ru-RU" sz="1800" b="1" u="sng" dirty="0" smtClean="0"/>
              <a:t>Виноград</a:t>
            </a:r>
            <a:endParaRPr lang="ru-RU" altLang="ru-RU" sz="1800" dirty="0" smtClean="0"/>
          </a:p>
          <a:p>
            <a:r>
              <a:rPr lang="ru-RU" sz="1800" dirty="0"/>
              <a:t>Для производства вин </a:t>
            </a:r>
            <a:r>
              <a:rPr lang="ru-RU" sz="1800" dirty="0" smtClean="0"/>
              <a:t> </a:t>
            </a:r>
            <a:r>
              <a:rPr lang="ru-RU" sz="1800" dirty="0"/>
              <a:t>используются морозостойкие разновидности популярных сортов винограда, так как, не смотря на большое количество солнечных дней, в зимний период температура воздуха в данном регионе может значительно понижаться. Специфика таких виноградных лоз заключается в том, что в период созревания ягоды, лоза старается максимально насытиться влагой и передать её грозди, чтобы к периоду заморозков в стволе влаги не было.</a:t>
            </a:r>
          </a:p>
          <a:p>
            <a:r>
              <a:rPr lang="ru-RU" sz="1800" dirty="0"/>
              <a:t>Это позволяет получить очень крупные и сочные грозди, из которых впоследствии и изготовляется вино ТМ </a:t>
            </a:r>
            <a:r>
              <a:rPr lang="en-US" sz="1800" dirty="0" err="1"/>
              <a:t>Kantemir</a:t>
            </a:r>
            <a:r>
              <a:rPr lang="ru-RU" sz="1800" dirty="0"/>
              <a:t>. </a:t>
            </a:r>
          </a:p>
          <a:p>
            <a:pPr marL="609600" indent="-609600">
              <a:lnSpc>
                <a:spcPct val="80000"/>
              </a:lnSpc>
            </a:pPr>
            <a:r>
              <a:rPr lang="ru-RU" altLang="ru-RU" sz="1800" dirty="0" smtClean="0"/>
              <a:t>Тщательный отбор виноматериала  согласно кондициям (с учетом момента технической зрелости), которые соответствуют мировым стандартам изготовления вин;</a:t>
            </a:r>
            <a:endParaRPr lang="en-US" altLang="ru-RU" sz="1800" dirty="0" smtClean="0"/>
          </a:p>
          <a:p>
            <a:pPr marL="609600" indent="-609600">
              <a:lnSpc>
                <a:spcPct val="80000"/>
              </a:lnSpc>
            </a:pPr>
            <a:endParaRPr lang="ru-RU" altLang="ru-RU" sz="1800" dirty="0" smtClean="0"/>
          </a:p>
          <a:p>
            <a:pPr marL="609600" indent="-609600">
              <a:lnSpc>
                <a:spcPct val="80000"/>
              </a:lnSpc>
            </a:pPr>
            <a:r>
              <a:rPr lang="ru-RU" altLang="ru-RU" sz="1800" dirty="0" smtClean="0"/>
              <a:t>Исключительно ручной сбор винограда для максимального контроля качества.</a:t>
            </a:r>
            <a:r>
              <a:rPr lang="ru-RU" altLang="ru-RU" sz="1800" b="1" u="sng" dirty="0"/>
              <a:t> </a:t>
            </a:r>
            <a:endParaRPr lang="en-US" altLang="ru-RU" sz="1800" b="1" u="sng" dirty="0" smtClean="0"/>
          </a:p>
          <a:p>
            <a:pPr marL="609600" indent="-609600">
              <a:lnSpc>
                <a:spcPct val="80000"/>
              </a:lnSpc>
            </a:pPr>
            <a:endParaRPr lang="ru-RU" altLang="ru-RU" sz="1800" dirty="0" smtClean="0"/>
          </a:p>
          <a:p>
            <a:pPr marL="609600" indent="-609600">
              <a:lnSpc>
                <a:spcPct val="80000"/>
              </a:lnSpc>
            </a:pPr>
            <a:endParaRPr lang="ru-RU" altLang="ru-RU" sz="1800" dirty="0"/>
          </a:p>
        </p:txBody>
      </p:sp>
    </p:spTree>
    <p:extLst>
      <p:ext uri="{BB962C8B-B14F-4D97-AF65-F5344CB8AC3E}">
        <p14:creationId xmlns:p14="http://schemas.microsoft.com/office/powerpoint/2010/main" val="45426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19256" cy="850106"/>
          </a:xfrm>
        </p:spPr>
        <p:txBody>
          <a:bodyPr/>
          <a:lstStyle/>
          <a:p>
            <a:r>
              <a:rPr lang="ru-RU" altLang="ru-RU" sz="2400" b="1" dirty="0" smtClean="0"/>
              <a:t>Белые вина  ТМ КА</a:t>
            </a:r>
            <a:r>
              <a:rPr lang="en-US" altLang="ru-RU" sz="2400" b="1" dirty="0" smtClean="0"/>
              <a:t>NTEMIR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1052736"/>
            <a:ext cx="2880320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err="1" smtClean="0"/>
              <a:t>Шардоне</a:t>
            </a:r>
            <a:r>
              <a:rPr lang="ru-RU" altLang="ru-RU" dirty="0" smtClean="0"/>
              <a:t> . 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сухое , белое.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- 10-12%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Изготовлено из  классического сорта винограда </a:t>
            </a:r>
            <a:r>
              <a:rPr lang="ru-RU" altLang="ru-RU" sz="1200" dirty="0" err="1" smtClean="0"/>
              <a:t>Шардоне</a:t>
            </a:r>
            <a:r>
              <a:rPr lang="ru-RU" altLang="ru-RU" sz="1200" dirty="0" smtClean="0"/>
              <a:t>. Ароматное вино с нотами цитруса и меда Имеет свежий, элегантный золотистый цвет, с нежным оливковым оттенком 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5488" y="2852936"/>
            <a:ext cx="2880320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smtClean="0"/>
              <a:t>Мускат Белый. Шато </a:t>
            </a:r>
            <a:r>
              <a:rPr lang="ru-RU" altLang="ru-RU" dirty="0" err="1" smtClean="0"/>
              <a:t>Грона</a:t>
            </a:r>
            <a:r>
              <a:rPr lang="ru-RU" altLang="ru-RU" dirty="0" smtClean="0"/>
              <a:t>-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полусладкое, белое.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- 10-12%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Изготовлено из белых мускатных сортов винограда. Ароматное вино с нотами цитруса и меда, благодаря чему имеет  мягкий гармоничный, освежающий, с приятной утонченностью вкус. </a:t>
            </a:r>
            <a:endParaRPr lang="ru-RU" alt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9904" y="4581128"/>
            <a:ext cx="301595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smtClean="0"/>
              <a:t>Москатель </a:t>
            </a:r>
            <a:r>
              <a:rPr lang="ru-RU" altLang="ru-RU" dirty="0" err="1" smtClean="0"/>
              <a:t>Розадо</a:t>
            </a:r>
            <a:r>
              <a:rPr lang="ru-RU" altLang="ru-RU" dirty="0" smtClean="0"/>
              <a:t> . 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полусладкое , розовое.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- 9,5-13%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имеет приятный светло-розовый цвет, аромат муската с легкими нюансами розы. Живое вино, освежающее и хорошо структурированное во вкусе, с яркой кислинкой и фруктовыми оттенками в послевкусию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702901"/>
            <a:ext cx="919779" cy="369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548530"/>
            <a:ext cx="959659" cy="376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89578"/>
            <a:ext cx="981915" cy="38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63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04" y="116632"/>
            <a:ext cx="8426896" cy="504056"/>
          </a:xfrm>
        </p:spPr>
        <p:txBody>
          <a:bodyPr>
            <a:normAutofit fontScale="90000"/>
          </a:bodyPr>
          <a:lstStyle/>
          <a:p>
            <a:r>
              <a:rPr lang="ru-RU" altLang="ru-RU" sz="2400" b="1" dirty="0" smtClean="0"/>
              <a:t>Красные вина  ТМ КА</a:t>
            </a:r>
            <a:r>
              <a:rPr lang="en-US" altLang="ru-RU" sz="2400" b="1" dirty="0" smtClean="0"/>
              <a:t>NTEMIR</a:t>
            </a:r>
            <a:r>
              <a:rPr lang="ru-RU" altLang="ru-RU" dirty="0" smtClean="0"/>
              <a:t> </a:t>
            </a:r>
            <a:endParaRPr lang="ru-RU" alt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980728"/>
            <a:ext cx="288032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smtClean="0"/>
              <a:t>Каберне . 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сухое , красное 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- 10-12%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Изготовлено из   сорта винограда Каберне-Совиньон. Сортовое вино темно-рубинового цвета с легким привкусом граната. Вкус умеренно терпкий, бархатистый. Букет имеет ноты черной смородины и луговой фиалки.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248" y="2696263"/>
            <a:ext cx="3030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err="1" smtClean="0"/>
              <a:t>Пино</a:t>
            </a:r>
            <a:r>
              <a:rPr lang="ru-RU" altLang="ru-RU" dirty="0" smtClean="0"/>
              <a:t>-Нуар. Шато </a:t>
            </a:r>
            <a:r>
              <a:rPr lang="ru-RU" altLang="ru-RU" dirty="0" err="1" smtClean="0"/>
              <a:t>Грона</a:t>
            </a:r>
            <a:r>
              <a:rPr lang="ru-RU" altLang="ru-RU" dirty="0" smtClean="0"/>
              <a:t>-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полусладкое, красное.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- 10-12%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Имеет интенсивный рубиновый цвет, изготавливается  из  сорта </a:t>
            </a:r>
            <a:r>
              <a:rPr lang="ru-RU" altLang="ru-RU" sz="1200" dirty="0" err="1" smtClean="0"/>
              <a:t>Пино</a:t>
            </a:r>
            <a:r>
              <a:rPr lang="ru-RU" altLang="ru-RU" sz="1200" dirty="0" smtClean="0"/>
              <a:t>-Нуар и смеси европейских сортов винограда. Вкус полный, насыщенный, с широкой гаммой оттенков миндаля и вишни. Букет имеет ягодный привкус, в котором перекликаются малина и смородина.</a:t>
            </a:r>
            <a:endParaRPr lang="ru-RU" altLang="ru-RU" sz="1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9904" y="4581128"/>
            <a:ext cx="301595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</a:pPr>
            <a:r>
              <a:rPr lang="ru-RU" altLang="ru-RU" dirty="0" err="1" smtClean="0"/>
              <a:t>Бастардо</a:t>
            </a:r>
            <a:r>
              <a:rPr lang="ru-RU" altLang="ru-RU" dirty="0" smtClean="0"/>
              <a:t> . </a:t>
            </a:r>
            <a:r>
              <a:rPr lang="ru-RU" altLang="ru-RU" dirty="0"/>
              <a:t>Шато </a:t>
            </a:r>
            <a:r>
              <a:rPr lang="ru-RU" altLang="ru-RU" dirty="0" err="1"/>
              <a:t>Грона</a:t>
            </a:r>
            <a:r>
              <a:rPr lang="ru-RU" altLang="ru-RU" dirty="0"/>
              <a:t>-</a:t>
            </a:r>
            <a:endParaRPr lang="ru-RU" altLang="ru-RU" dirty="0" smtClean="0"/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Вино виноградное полусладкое , красное.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err="1" smtClean="0"/>
              <a:t>Алк</a:t>
            </a:r>
            <a:r>
              <a:rPr lang="ru-RU" altLang="ru-RU" sz="1200" dirty="0" smtClean="0"/>
              <a:t>- 10,5-13% об, Объем 0,75</a:t>
            </a:r>
            <a:r>
              <a:rPr lang="en-US" altLang="ru-RU" sz="1200" dirty="0" smtClean="0"/>
              <a:t>L</a:t>
            </a:r>
            <a:r>
              <a:rPr lang="ru-RU" altLang="ru-RU" sz="1200" dirty="0" smtClean="0"/>
              <a:t>.</a:t>
            </a:r>
          </a:p>
          <a:p>
            <a:pPr marL="533400" indent="-533400">
              <a:lnSpc>
                <a:spcPct val="80000"/>
              </a:lnSpc>
            </a:pPr>
            <a:r>
              <a:rPr lang="ru-RU" altLang="ru-RU" sz="1200" dirty="0" smtClean="0"/>
              <a:t>Изготовлено по традиционной технологии из винограда сорта </a:t>
            </a:r>
            <a:r>
              <a:rPr lang="ru-RU" altLang="ru-RU" sz="1200" dirty="0" err="1" smtClean="0"/>
              <a:t>Бастардо</a:t>
            </a:r>
            <a:r>
              <a:rPr lang="ru-RU" altLang="ru-RU" sz="1200" dirty="0" smtClean="0"/>
              <a:t> </a:t>
            </a:r>
            <a:r>
              <a:rPr lang="ru-RU" altLang="ru-RU" sz="1200" dirty="0" err="1" smtClean="0"/>
              <a:t>Магарачский</a:t>
            </a:r>
            <a:r>
              <a:rPr lang="ru-RU" altLang="ru-RU" sz="1200" dirty="0" smtClean="0"/>
              <a:t>. Вино бархатисто-гранатового цвета со сложным насыщенным вкусом и полным цветочно-ягодным ароматом. Во вкусе преобладают тона спелой смородины, калины и рябины.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328015"/>
            <a:ext cx="914007" cy="398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20688"/>
            <a:ext cx="813471" cy="326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850335" cy="368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8064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667</Words>
  <Application>Microsoft Office PowerPoint</Application>
  <PresentationFormat>Экран (4:3)</PresentationFormat>
  <Paragraphs>64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Презентация PowerPoint</vt:lpstr>
      <vt:lpstr>KANTEMIR</vt:lpstr>
      <vt:lpstr>KANTEMIR</vt:lpstr>
      <vt:lpstr>KANTEMIR</vt:lpstr>
      <vt:lpstr>Что создает неповторимый стиль КАNTEMIRa? </vt:lpstr>
      <vt:lpstr>Что создает неповторимый стиль КАNTEMIRa? </vt:lpstr>
      <vt:lpstr>Что создает неповторимый стиль КАNTEMIRa? </vt:lpstr>
      <vt:lpstr>Белые вина  ТМ КАNTEMIR </vt:lpstr>
      <vt:lpstr>Красные вина  ТМ КАNTEMIR </vt:lpstr>
      <vt:lpstr>СПАСИБО ЗА ВНИМАНИЕ! 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Мясищев Владимир Петрович</dc:creator>
  <cp:lastModifiedBy>Александр</cp:lastModifiedBy>
  <cp:revision>36</cp:revision>
  <dcterms:created xsi:type="dcterms:W3CDTF">2017-07-12T06:27:41Z</dcterms:created>
  <dcterms:modified xsi:type="dcterms:W3CDTF">2020-01-24T10:32:12Z</dcterms:modified>
</cp:coreProperties>
</file>